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6" r:id="rId3"/>
    <p:sldId id="275" r:id="rId4"/>
    <p:sldId id="257" r:id="rId5"/>
    <p:sldId id="258" r:id="rId6"/>
    <p:sldId id="272" r:id="rId7"/>
    <p:sldId id="271" r:id="rId8"/>
    <p:sldId id="269" r:id="rId9"/>
    <p:sldId id="270" r:id="rId10"/>
    <p:sldId id="273" r:id="rId11"/>
    <p:sldId id="263" r:id="rId12"/>
    <p:sldId id="264" r:id="rId13"/>
    <p:sldId id="265" r:id="rId14"/>
    <p:sldId id="26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116" autoAdjust="0"/>
    <p:restoredTop sz="80426" autoAdjust="0"/>
  </p:normalViewPr>
  <p:slideViewPr>
    <p:cSldViewPr>
      <p:cViewPr varScale="1">
        <p:scale>
          <a:sx n="43" d="100"/>
          <a:sy n="43" d="100"/>
        </p:scale>
        <p:origin x="-64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B259F-1763-4B89-B2D7-7BAEE7A142F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869F2-D88B-4886-A9C5-1CD241A56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73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869F2-D88B-4886-A9C5-1CD241A56B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043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869F2-D88B-4886-A9C5-1CD241A56B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528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869F2-D88B-4886-A9C5-1CD241A56B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8C29-D028-47E0-BDB8-F05E8699D76F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9EDD-F080-4E71-8A94-EC5A341B1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8C29-D028-47E0-BDB8-F05E8699D76F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9EDD-F080-4E71-8A94-EC5A341B1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8C29-D028-47E0-BDB8-F05E8699D76F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9EDD-F080-4E71-8A94-EC5A341B1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8C29-D028-47E0-BDB8-F05E8699D76F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9EDD-F080-4E71-8A94-EC5A341B1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8C29-D028-47E0-BDB8-F05E8699D76F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9EDD-F080-4E71-8A94-EC5A341B1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8C29-D028-47E0-BDB8-F05E8699D76F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9EDD-F080-4E71-8A94-EC5A341B1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8C29-D028-47E0-BDB8-F05E8699D76F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9EDD-F080-4E71-8A94-EC5A341B1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8C29-D028-47E0-BDB8-F05E8699D76F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9EDD-F080-4E71-8A94-EC5A341B1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8C29-D028-47E0-BDB8-F05E8699D76F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9EDD-F080-4E71-8A94-EC5A341B1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8C29-D028-47E0-BDB8-F05E8699D76F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9EDD-F080-4E71-8A94-EC5A341B1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8C29-D028-47E0-BDB8-F05E8699D76F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9EDD-F080-4E71-8A94-EC5A341B1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8C29-D028-47E0-BDB8-F05E8699D76F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79EDD-F080-4E71-8A94-EC5A341B1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0.jpeg"/><Relationship Id="rId3" Type="http://schemas.openxmlformats.org/officeDocument/2006/relationships/slide" Target="slide6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OEL\Downloads\10154522_1394135190863110_201468601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0866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1981200" y="304800"/>
            <a:ext cx="48768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17 0.15903 L 3.33333E-6 -0.007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OEL\Downloads\250px-Beduin_mothers_carrying_their_children_on_their_should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10000"/>
            <a:ext cx="2895600" cy="250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C:\Users\DOEL\Downloads\220px-Bedouinnasserwadi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25908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" name="Group 9"/>
          <p:cNvGrpSpPr/>
          <p:nvPr/>
        </p:nvGrpSpPr>
        <p:grpSpPr>
          <a:xfrm>
            <a:off x="1676400" y="914401"/>
            <a:ext cx="4876800" cy="2133599"/>
            <a:chOff x="1676400" y="914400"/>
            <a:chExt cx="4876800" cy="3153799"/>
          </a:xfrm>
        </p:grpSpPr>
        <p:sp>
          <p:nvSpPr>
            <p:cNvPr id="7" name="Oval 6"/>
            <p:cNvSpPr/>
            <p:nvPr/>
          </p:nvSpPr>
          <p:spPr>
            <a:xfrm>
              <a:off x="1676400" y="914400"/>
              <a:ext cx="4876800" cy="2362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8000" b="1" dirty="0" smtClean="0">
                  <a:latin typeface="NikoshBAN" pitchFamily="2" charset="0"/>
                  <a:cs typeface="NikoshBAN" pitchFamily="2" charset="0"/>
                </a:rPr>
                <a:t>বেদুঈন</a:t>
              </a:r>
              <a:endParaRPr lang="en-US" sz="8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 rot="2086669">
              <a:off x="2677476" y="3306199"/>
              <a:ext cx="609600" cy="76200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20302785">
              <a:off x="5300537" y="3209700"/>
              <a:ext cx="609600" cy="76200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3.33333E-6 L 0 0.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" y="990601"/>
            <a:ext cx="7391400" cy="3733800"/>
            <a:chOff x="1158081" y="1870347"/>
            <a:chExt cx="5928519" cy="1472516"/>
          </a:xfrm>
        </p:grpSpPr>
        <p:sp>
          <p:nvSpPr>
            <p:cNvPr id="5" name="Down Arrow Callout 4"/>
            <p:cNvSpPr/>
            <p:nvPr/>
          </p:nvSpPr>
          <p:spPr>
            <a:xfrm>
              <a:off x="1158081" y="1870347"/>
              <a:ext cx="5867400" cy="739672"/>
            </a:xfrm>
            <a:prstGeom prst="downArrowCallout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6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3333CC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19200" y="2595047"/>
              <a:ext cx="5867400" cy="74781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bn-BD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বিবর শব্দের </a:t>
              </a:r>
              <a:r>
                <a:rPr lang="bn-BD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অর্থ কী।</a:t>
              </a:r>
            </a:p>
            <a:p>
              <a:pPr algn="just">
                <a:defRPr/>
              </a:pPr>
              <a:r>
                <a:rPr lang="bn-BD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কূপমণ্ডুক শব্দের </a:t>
              </a:r>
              <a:r>
                <a:rPr lang="bn-BD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অর্থ কী?</a:t>
              </a:r>
            </a:p>
            <a:p>
              <a:pPr algn="just">
                <a:defRPr/>
              </a:pPr>
              <a:r>
                <a:rPr lang="bn-BD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ফরমান </a:t>
              </a:r>
              <a:r>
                <a:rPr lang="bn-BD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শব্দের অর্থ কী?</a:t>
              </a:r>
            </a:p>
          </p:txBody>
        </p:sp>
      </p:grpSp>
      <p:sp>
        <p:nvSpPr>
          <p:cNvPr id="7" name="Down Arrow 6">
            <a:hlinkClick r:id="rId2" action="ppaction://hlinksldjump"/>
          </p:cNvPr>
          <p:cNvSpPr/>
          <p:nvPr/>
        </p:nvSpPr>
        <p:spPr>
          <a:xfrm rot="5400000">
            <a:off x="8001000" y="61722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66800" y="1371601"/>
            <a:ext cx="7086600" cy="4022724"/>
            <a:chOff x="1219200" y="1158240"/>
            <a:chExt cx="5867400" cy="2880360"/>
          </a:xfrm>
        </p:grpSpPr>
        <p:sp>
          <p:nvSpPr>
            <p:cNvPr id="5" name="Down Arrow Callout 4"/>
            <p:cNvSpPr/>
            <p:nvPr/>
          </p:nvSpPr>
          <p:spPr>
            <a:xfrm>
              <a:off x="1524000" y="1158240"/>
              <a:ext cx="5029200" cy="1508760"/>
            </a:xfrm>
            <a:prstGeom prst="downArrow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8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19200" y="2590800"/>
              <a:ext cx="5867400" cy="1447800"/>
            </a:xfrm>
            <a:prstGeom prst="roundRect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bn-BD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কবির 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জন্ম ও মৃত্যু তারিখ </a:t>
              </a:r>
              <a:r>
                <a:rPr lang="bn-BD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লেখ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just">
                <a:defRPr/>
              </a:pP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একটি </a:t>
              </a:r>
              <a:r>
                <a:rPr lang="bn-BD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কাব্যগ্রন্থের 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নাম লেখ।</a:t>
              </a:r>
            </a:p>
            <a:p>
              <a:pPr algn="just">
                <a:defRPr/>
              </a:pP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জন্মস্থান কোথায় সঠিকভাবে লেখ ?</a:t>
              </a:r>
              <a:endPara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Down Arrow 6">
            <a:hlinkClick r:id="rId2" action="ppaction://hlinksldjump"/>
          </p:cNvPr>
          <p:cNvSpPr/>
          <p:nvPr/>
        </p:nvSpPr>
        <p:spPr>
          <a:xfrm rot="5400000">
            <a:off x="8001000" y="61722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0" y="838200"/>
            <a:ext cx="7391400" cy="3815442"/>
            <a:chOff x="1158081" y="838200"/>
            <a:chExt cx="5928519" cy="3142129"/>
          </a:xfrm>
          <a:scene3d>
            <a:camera prst="orthographicFront"/>
            <a:lightRig rig="threePt" dir="t"/>
          </a:scene3d>
        </p:grpSpPr>
        <p:sp>
          <p:nvSpPr>
            <p:cNvPr id="5" name="Down Arrow Callout 4"/>
            <p:cNvSpPr/>
            <p:nvPr/>
          </p:nvSpPr>
          <p:spPr>
            <a:xfrm>
              <a:off x="1158081" y="838200"/>
              <a:ext cx="5867400" cy="1828800"/>
            </a:xfrm>
            <a:prstGeom prst="downArrowCallou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8100000" scaled="1"/>
              <a:tileRect/>
            </a:gra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8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19200" y="2532529"/>
              <a:ext cx="5867400" cy="1447800"/>
            </a:xfrm>
            <a:prstGeom prst="roundRect">
              <a:avLst/>
            </a:prstGeom>
            <a:ln/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bn-BD" sz="3600" b="1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কবিতাটি কোন ছন্দে লেখা ?</a:t>
              </a:r>
              <a:endParaRPr lang="bn-BD" sz="36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  <a:p>
              <a:pPr algn="just">
                <a:defRPr/>
              </a:pPr>
              <a:r>
                <a:rPr lang="bn-BD" sz="3600" b="1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কবির </a:t>
              </a:r>
              <a:r>
                <a:rPr lang="bn-BD" sz="3600" b="1" dirty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উপাধি কী?</a:t>
              </a:r>
            </a:p>
          </p:txBody>
        </p:sp>
      </p:grpSp>
      <p:sp>
        <p:nvSpPr>
          <p:cNvPr id="8" name="Down Arrow 7">
            <a:hlinkClick r:id="rId3" action="ppaction://hlinksldjump"/>
          </p:cNvPr>
          <p:cNvSpPr/>
          <p:nvPr/>
        </p:nvSpPr>
        <p:spPr>
          <a:xfrm rot="5400000">
            <a:off x="8153400" y="63246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886200"/>
            <a:ext cx="8458200" cy="228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যীশু কে ?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‘কাটি অরণ্য রচিয়া অমরাবতী’ বলতে কী বোঝানো হয়েছে? </a:t>
            </a:r>
          </a:p>
          <a:p>
            <a:pP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উপর্যুক্ত ছবিত্রয়ের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সাথে তোমার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পঠিত  ‘জীবন-বন্দনা’ কবিতার কী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কী সাদৃশ্য রয়েছে তা বর্ণনা কর। </a:t>
            </a:r>
          </a:p>
          <a:p>
            <a:pP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উপরি-উক্ত ছবিত্রয়  ‘জীবন-বন্দনা’ কবিতার দর্পণস্বরূপ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– কথাটি বিশ্লষণ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>
            <a:hlinkClick r:id="rId2" action="ppaction://hlinksldjump"/>
          </p:cNvPr>
          <p:cNvSpPr/>
          <p:nvPr/>
        </p:nvSpPr>
        <p:spPr>
          <a:xfrm rot="5400000">
            <a:off x="8229600" y="60960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3095" y="2895600"/>
            <a:ext cx="8839200" cy="7620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চিত্রত্রয় ভালভাবে খেয়াল করে নিচের প্রশ্নগুলোর যথাযথ উত্তর দাও।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228600"/>
            <a:ext cx="8686800" cy="2438400"/>
            <a:chOff x="228600" y="228600"/>
            <a:chExt cx="8686800" cy="2220039"/>
          </a:xfrm>
        </p:grpSpPr>
        <p:pic>
          <p:nvPicPr>
            <p:cNvPr id="22530" name="Picture 2" descr="C:\Users\DOEL\Downloads\10154005_642391832482775_740930819_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7600" y="228600"/>
              <a:ext cx="2514600" cy="2209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531" name="Picture 3" descr="C:\Users\DOEL\Downloads\1531832_211593365707031_36603247_n.jpg"/>
            <p:cNvPicPr>
              <a:picLocks noChangeAspect="1" noChangeArrowheads="1"/>
            </p:cNvPicPr>
            <p:nvPr/>
          </p:nvPicPr>
          <p:blipFill>
            <a:blip r:embed="rId4"/>
            <a:srcRect t="9677"/>
            <a:stretch>
              <a:fillRect/>
            </a:stretch>
          </p:blipFill>
          <p:spPr bwMode="auto">
            <a:xfrm>
              <a:off x="228600" y="228600"/>
              <a:ext cx="3276600" cy="2133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532" name="Picture 4" descr="C:\Users\DOEL\Downloads\1621812_217483148451386_1198793217_n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24600" y="228600"/>
              <a:ext cx="2590800" cy="22200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2095500"/>
            <a:ext cx="7010400" cy="2667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ধন্যবাদ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762000" y="140675"/>
            <a:ext cx="6248400" cy="926125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3886200"/>
            <a:ext cx="5105400" cy="2514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 এ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আলিম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বিভাগ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ইছামতি ডিগ্রি কলেজ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জকিগঞ্জ,সিলেট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Email:ma_alim84@yahoo.com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Contact : 01741436851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889" name="Picture 1" descr="F:\my computer\Picture\madobkondo pic 2014\b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4575" y="1066800"/>
            <a:ext cx="2362201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96470" y="381000"/>
            <a:ext cx="7714130" cy="6248400"/>
            <a:chOff x="896470" y="381000"/>
            <a:chExt cx="7714130" cy="6248400"/>
          </a:xfrm>
        </p:grpSpPr>
        <p:pic>
          <p:nvPicPr>
            <p:cNvPr id="23554" name="Picture 2" descr="C:\Users\DOEL\Downloads\1621812_217483148451386_1198793217_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6470" y="1524000"/>
              <a:ext cx="3370729" cy="22193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555" name="Picture 3" descr="C:\Users\DOEL\Downloads\1531832_211593365707031_36603247_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4038600"/>
              <a:ext cx="3810000" cy="2590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556" name="Picture 4" descr="C:\Users\DOEL\Downloads\10154005_642391832482775_740930819_n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6470" y="3886200"/>
              <a:ext cx="3370729" cy="2667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557" name="Picture 5" descr="C:\Users\DOEL\Downloads\alim..........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24400" y="1600200"/>
              <a:ext cx="3886199" cy="228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1219200" y="381000"/>
              <a:ext cx="7010399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নিচের ছবিগুলো থেকে কি অনুমান করছ?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69608"/>
            <a:ext cx="8915400" cy="6477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endParaRPr lang="bn-IN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bn-IN" sz="6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endParaRPr lang="bn-IN" sz="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endParaRPr lang="bn-IN" sz="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endParaRPr lang="bn-IN" sz="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 	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১ম পত্র</a:t>
            </a:r>
          </a:p>
          <a:p>
            <a:pPr algn="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শ্রেণি: 		একাদশ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 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শিরোনাম: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জীবন-বন্দনা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শিক্ষার্থী সংখ্যা: 	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জন</a:t>
            </a:r>
          </a:p>
          <a:p>
            <a:pPr algn="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সময়: 	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 মিনিট</a:t>
            </a:r>
          </a:p>
          <a:p>
            <a:endParaRPr lang="bn-IN" sz="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	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কাজী নজরুল ইসলামের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জীবনী লিখতে পারবে।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515938" algn="l"/>
                <a:tab pos="1427163" algn="l"/>
              </a:tabLst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		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শব্দার্থ বলতে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515938" algn="l"/>
                <a:tab pos="1427163" algn="l"/>
              </a:tabLst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			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জীবন-বন্দনা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কবিতার মূল বিষয়বস্তু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 পারবে।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533400" y="685800"/>
            <a:ext cx="2438400" cy="1676400"/>
          </a:xfrm>
          <a:prstGeom prst="cloud">
            <a:avLst/>
          </a:prstGeom>
          <a:blipFill>
            <a:blip r:embed="rId4">
              <a:lum bright="83000"/>
            </a:blip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শিখনফল:</a:t>
            </a:r>
          </a:p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1295400" y="2362200"/>
            <a:ext cx="762000" cy="914400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Callout 12"/>
          <p:cNvSpPr/>
          <p:nvPr/>
        </p:nvSpPr>
        <p:spPr>
          <a:xfrm>
            <a:off x="381000" y="3352800"/>
            <a:ext cx="2971800" cy="914400"/>
          </a:xfrm>
          <a:prstGeom prst="downArrow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8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algn="ctr"/>
            <a:endParaRPr lang="en-US" sz="2800" b="1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4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5821740"/>
              </p:ext>
            </p:extLst>
          </p:nvPr>
        </p:nvGraphicFramePr>
        <p:xfrm>
          <a:off x="176977" y="545127"/>
          <a:ext cx="8738423" cy="59401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66024"/>
                <a:gridCol w="1295400"/>
                <a:gridCol w="2819399"/>
                <a:gridCol w="1600200"/>
                <a:gridCol w="2057400"/>
              </a:tblGrid>
              <a:tr h="952999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কার্যক্রম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৪৫ মিনিট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047267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+ পূর্বজ্ঞান যাচাই+পাঠ ঘোষণা</a:t>
                      </a:r>
                      <a:endParaRPr lang="en-US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১+২+</a:t>
                      </a:r>
                      <a:r>
                        <a:rPr lang="bn-IN" sz="2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</a:t>
                      </a:r>
                      <a:r>
                        <a:rPr lang="bn-IN" sz="240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en-US" sz="240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  <a:hlinkClick r:id="rId3" action="ppaction://hlinksldjump"/>
                        </a:rPr>
                        <a:t>৬</a:t>
                      </a:r>
                      <a:endParaRPr lang="en-US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047267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শিফ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০১</a:t>
                      </a:r>
                      <a:endParaRPr lang="bn-IN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সংক্ষিপ্ত বক্তৃতা(</a:t>
                      </a:r>
                      <a:r>
                        <a:rPr lang="bn-IN" sz="2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প্রদর্শন)</a:t>
                      </a:r>
                      <a:endParaRPr lang="en-US" sz="2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+ </a:t>
                      </a:r>
                      <a:r>
                        <a:rPr lang="bn-BD" sz="2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  <a:hlinkClick r:id="rId4" action="ppaction://hlinksldjump"/>
                        </a:rPr>
                        <a:t>দলীয়</a:t>
                      </a:r>
                      <a:r>
                        <a:rPr lang="bn-BD" sz="240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  <a:hlinkClick r:id="rId4" action="ppaction://hlinksldjump"/>
                        </a:rPr>
                        <a:t> কাজ</a:t>
                      </a:r>
                      <a:endParaRPr lang="en-US" sz="2400" u="none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+৫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+6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=১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  <a:hlinkClick r:id="rId5" action="ppaction://hlinksldjump"/>
                        </a:rPr>
                        <a:t>৭</a:t>
                      </a:r>
                      <a:endParaRPr lang="bn-BD" sz="28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খাতা,কলম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903140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শিফ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০২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নীরব পাঠ+ 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  <a:hlinkClick r:id="rId6" action="ppaction://hlinksldjump"/>
                        </a:rPr>
                        <a:t>জোড়ায় কাজ</a:t>
                      </a:r>
                      <a:endParaRPr lang="en-US" sz="2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bn-IN" sz="2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  <a:hlinkClick r:id="rId7" action="ppaction://hlinksldjump"/>
                        </a:rPr>
                        <a:t>৮</a:t>
                      </a:r>
                      <a:r>
                        <a:rPr lang="bn-BD" sz="2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  <a:hlinkClick r:id="rId8" action="ppaction://hlinksldjump"/>
                        </a:rPr>
                        <a:t>, ৯ </a:t>
                      </a:r>
                      <a:r>
                        <a:rPr lang="bn-BD" sz="2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BD" sz="2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  <a:hlinkClick r:id="rId9" action="ppaction://hlinksldjump"/>
                        </a:rPr>
                        <a:t>১০</a:t>
                      </a:r>
                      <a:r>
                        <a:rPr lang="bn-IN" sz="2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পাঠ্য</a:t>
                      </a:r>
                      <a:r>
                        <a:rPr lang="en-US" sz="240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বই,খাতা,কলম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955352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শিফ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০৩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নীরবপাঠ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+ 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  <a:hlinkClick r:id="rId10" action="ppaction://hlinksldjump"/>
                        </a:rPr>
                        <a:t>একক কাজ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5+5</a:t>
                      </a:r>
                      <a:r>
                        <a:rPr lang="en-US" sz="2400" u="sng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=10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পাঠ্য বই,</a:t>
                      </a:r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খাতা,কলম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0341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  <a:hlinkClick r:id="rId11" action="ppaction://hlinksldjump"/>
                        </a:rPr>
                        <a:t>সৃজনশীল প্রশ্ন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  <a:hlinkClick r:id="rId11" action="ppaction://hlinksldjump"/>
                        </a:rPr>
                        <a:t> ,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  <a:hlinkClick r:id="rId12" action="ppaction://hlinksldjump"/>
                        </a:rPr>
                        <a:t>ধন্যবাদ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 flipH="1">
            <a:off x="105510" y="87925"/>
            <a:ext cx="8763000" cy="4572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blipFill>
                  <a:blip r:embed="rId1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পাঠ কার্যক্রম পরিকল্পনা</a:t>
            </a:r>
            <a:endParaRPr lang="en-US" b="1" dirty="0">
              <a:blipFill>
                <a:blip r:embed="rId1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>
            <a:hlinkClick r:id="rId2" action="ppaction://hlinksldjump"/>
          </p:cNvPr>
          <p:cNvSpPr/>
          <p:nvPr/>
        </p:nvSpPr>
        <p:spPr>
          <a:xfrm rot="5400000">
            <a:off x="8001000" y="61722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" name="Picture 1" descr="C:\Users\DOEL\Downloads\vvv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33400"/>
            <a:ext cx="4724400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>
            <a:hlinkClick r:id="rId3" action="ppaction://hlinksldjump"/>
          </p:cNvPr>
          <p:cNvSpPr/>
          <p:nvPr/>
        </p:nvSpPr>
        <p:spPr>
          <a:xfrm rot="5400000">
            <a:off x="8001000" y="61722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14600" y="2438400"/>
          <a:ext cx="3429000" cy="1066800"/>
        </p:xfrm>
        <a:graphic>
          <a:graphicData uri="http://schemas.openxmlformats.org/presentationml/2006/ole">
            <p:oleObj spid="_x0000_s2050" name="Packager Shell Object" showAsIcon="1" r:id="rId4" imgW="6492600" imgH="863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9"/>
          <p:cNvSpPr/>
          <p:nvPr/>
        </p:nvSpPr>
        <p:spPr>
          <a:xfrm>
            <a:off x="5105400" y="1905000"/>
            <a:ext cx="3200400" cy="11430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কুয়োর ব্যাঙ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3400" y="1905000"/>
            <a:ext cx="2895600" cy="1143000"/>
            <a:chOff x="457200" y="609600"/>
            <a:chExt cx="2895600" cy="2286000"/>
          </a:xfrm>
        </p:grpSpPr>
        <p:sp>
          <p:nvSpPr>
            <p:cNvPr id="9" name="Rounded Rectangle 8"/>
            <p:cNvSpPr/>
            <p:nvPr/>
          </p:nvSpPr>
          <p:spPr>
            <a:xfrm>
              <a:off x="457200" y="609600"/>
              <a:ext cx="2895600" cy="13716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নদী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447800" y="2133600"/>
              <a:ext cx="914400" cy="762000"/>
            </a:xfrm>
            <a:prstGeom prst="downArrow">
              <a:avLst/>
            </a:prstGeom>
            <a:blipFill>
              <a:blip r:embed="rId3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800" y="228600"/>
            <a:ext cx="3200400" cy="1473200"/>
            <a:chOff x="5486400" y="228600"/>
            <a:chExt cx="3200400" cy="1473200"/>
          </a:xfrm>
        </p:grpSpPr>
        <p:sp>
          <p:nvSpPr>
            <p:cNvPr id="15" name="Flowchart: Display 14"/>
            <p:cNvSpPr/>
            <p:nvPr/>
          </p:nvSpPr>
          <p:spPr>
            <a:xfrm>
              <a:off x="5486400" y="228600"/>
              <a:ext cx="3200400" cy="990600"/>
            </a:xfrm>
            <a:prstGeom prst="flowChartDisplay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কূপমণ্ডুক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6781800" y="1219200"/>
              <a:ext cx="914400" cy="482600"/>
            </a:xfrm>
            <a:prstGeom prst="downArrow">
              <a:avLst/>
            </a:prstGeom>
            <a:blipFill>
              <a:blip r:embed="rId3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181705"/>
            <a:ext cx="2895600" cy="1508370"/>
            <a:chOff x="762000" y="181705"/>
            <a:chExt cx="2895600" cy="1508370"/>
          </a:xfrm>
        </p:grpSpPr>
        <p:sp>
          <p:nvSpPr>
            <p:cNvPr id="14" name="Flowchart: Display 13"/>
            <p:cNvSpPr/>
            <p:nvPr/>
          </p:nvSpPr>
          <p:spPr>
            <a:xfrm>
              <a:off x="762000" y="181705"/>
              <a:ext cx="2895600" cy="990600"/>
            </a:xfrm>
            <a:prstGeom prst="flowChartDisplay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গিরি-নিঃস্রাব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600200" y="1207475"/>
              <a:ext cx="914400" cy="482600"/>
            </a:xfrm>
            <a:prstGeom prst="downArrow">
              <a:avLst/>
            </a:prstGeom>
            <a:blipFill>
              <a:blip r:embed="rId3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554" name="Picture 2" descr="C:\Users\DOEL\Downloads\282969_293014340851882_169216379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57600"/>
            <a:ext cx="35814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2" name="Group 21"/>
          <p:cNvGrpSpPr/>
          <p:nvPr/>
        </p:nvGrpSpPr>
        <p:grpSpPr>
          <a:xfrm>
            <a:off x="5562600" y="3581400"/>
            <a:ext cx="2286000" cy="2819400"/>
            <a:chOff x="4953000" y="3429000"/>
            <a:chExt cx="2286000" cy="3048000"/>
          </a:xfrm>
        </p:grpSpPr>
        <p:sp>
          <p:nvSpPr>
            <p:cNvPr id="19" name="Flowchart: Magnetic Disk 18"/>
            <p:cNvSpPr/>
            <p:nvPr/>
          </p:nvSpPr>
          <p:spPr>
            <a:xfrm>
              <a:off x="4953000" y="3429000"/>
              <a:ext cx="2286000" cy="3048000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3" descr="C:\Users\DOEL\Downloads\cccc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00" y="4572000"/>
              <a:ext cx="1447800" cy="1600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1.11111E-6 L -0.00834 0.12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833 0.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304799" y="2286000"/>
            <a:ext cx="2983525" cy="152400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বিষপাত্র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5943600" y="2286000"/>
            <a:ext cx="2209800" cy="137160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গর্ত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" y="381000"/>
            <a:ext cx="2743200" cy="1524000"/>
            <a:chOff x="381000" y="304800"/>
            <a:chExt cx="2819400" cy="1676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9" name="Flowchart: Display 8"/>
            <p:cNvSpPr/>
            <p:nvPr/>
          </p:nvSpPr>
          <p:spPr>
            <a:xfrm>
              <a:off x="381000" y="304800"/>
              <a:ext cx="2819400" cy="1066800"/>
            </a:xfrm>
            <a:prstGeom prst="flowChartDisplay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গরল-পিয়ালা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371600" y="1371600"/>
              <a:ext cx="914400" cy="609600"/>
            </a:xfrm>
            <a:prstGeom prst="downArrow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29200" y="381000"/>
            <a:ext cx="3429000" cy="1600200"/>
            <a:chOff x="5029200" y="381000"/>
            <a:chExt cx="3429000" cy="1676400"/>
          </a:xfrm>
        </p:grpSpPr>
        <p:sp>
          <p:nvSpPr>
            <p:cNvPr id="10" name="Flowchart: Display 9"/>
            <p:cNvSpPr/>
            <p:nvPr/>
          </p:nvSpPr>
          <p:spPr>
            <a:xfrm>
              <a:off x="5029200" y="381000"/>
              <a:ext cx="3429000" cy="1066800"/>
            </a:xfrm>
            <a:prstGeom prst="flowChartDisplay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বিবর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6477000" y="1447800"/>
              <a:ext cx="914400" cy="609600"/>
            </a:xfrm>
            <a:prstGeom prst="downArrow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578" name="Picture 2" descr="C:\Users\DOEL\Downloads\MidnightPoisonFras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343400"/>
            <a:ext cx="22860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C:\Users\DOEL\Downloads\51_Mogbazar-Mouchak+Flyover_08042014_0009.jpg"/>
          <p:cNvPicPr>
            <a:picLocks noChangeAspect="1" noChangeArrowheads="1"/>
          </p:cNvPicPr>
          <p:nvPr/>
        </p:nvPicPr>
        <p:blipFill>
          <a:blip r:embed="rId5"/>
          <a:srcRect t="47922" r="26775"/>
          <a:stretch>
            <a:fillRect/>
          </a:stretch>
        </p:blipFill>
        <p:spPr bwMode="auto">
          <a:xfrm>
            <a:off x="5486400" y="4191000"/>
            <a:ext cx="3048000" cy="1909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468 0.144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3333E-6 L 0.00833 0.422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repeatCount="indefinite" accel="50000" decel="50000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6 -0.23333 L 0.00417 0.122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2.22222E-6 L -0.00417 0.3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238</Words>
  <Application>Microsoft Office PowerPoint</Application>
  <PresentationFormat>On-screen Show (4:3)</PresentationFormat>
  <Paragraphs>101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TTC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GroupA</dc:creator>
  <cp:lastModifiedBy>DOEL</cp:lastModifiedBy>
  <cp:revision>722</cp:revision>
  <dcterms:created xsi:type="dcterms:W3CDTF">2013-04-05T09:53:10Z</dcterms:created>
  <dcterms:modified xsi:type="dcterms:W3CDTF">2014-04-14T05:00:27Z</dcterms:modified>
</cp:coreProperties>
</file>